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38404800" cy="32918400"/>
  <p:notesSz cx="6858000" cy="9144000"/>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018" autoAdjust="0"/>
    <p:restoredTop sz="95768" autoAdjust="0"/>
  </p:normalViewPr>
  <p:slideViewPr>
    <p:cSldViewPr snapToGrid="0">
      <p:cViewPr>
        <p:scale>
          <a:sx n="20" d="100"/>
          <a:sy n="20" d="100"/>
        </p:scale>
        <p:origin x="1544" y="536"/>
      </p:cViewPr>
      <p:guideLst>
        <p:guide orient="horz" pos="10368"/>
        <p:guide pos="1209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2.tif>
</file>

<file path=ppt/media/image3.tiff>
</file>

<file path=ppt/media/image4.tiff>
</file>

<file path=ppt/media/image5.png>
</file>

<file path=ppt/media/image6.tiff>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5EE43E-BAE0-4801-A743-3FC37519C734}" type="datetimeFigureOut">
              <a:rPr lang="en-US" smtClean="0"/>
              <a:t>2/17/19</a:t>
            </a:fld>
            <a:endParaRPr lang="en-US" dirty="0"/>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FF36E4-E889-4CDB-BE2F-43466D6E2287}" type="slidenum">
              <a:rPr lang="en-US" smtClean="0"/>
              <a:t>‹#›</a:t>
            </a:fld>
            <a:endParaRPr lang="en-US" dirty="0"/>
          </a:p>
        </p:txBody>
      </p:sp>
    </p:spTree>
    <p:extLst>
      <p:ext uri="{BB962C8B-B14F-4D97-AF65-F5344CB8AC3E}">
        <p14:creationId xmlns:p14="http://schemas.microsoft.com/office/powerpoint/2010/main" val="145686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FF36E4-E889-4CDB-BE2F-43466D6E2287}" type="slidenum">
              <a:rPr lang="en-US" smtClean="0"/>
              <a:t>1</a:t>
            </a:fld>
            <a:endParaRPr lang="en-US" dirty="0"/>
          </a:p>
        </p:txBody>
      </p:sp>
    </p:spTree>
    <p:extLst>
      <p:ext uri="{BB962C8B-B14F-4D97-AF65-F5344CB8AC3E}">
        <p14:creationId xmlns:p14="http://schemas.microsoft.com/office/powerpoint/2010/main" val="2465816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30278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0007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39019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721851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2F7A83-F760-46BF-BAD5-625D613CD8E0}" type="datetimeFigureOut">
              <a:rPr lang="en-US" smtClean="0"/>
              <a:t>2/17/19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2307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42F7A83-F760-46BF-BAD5-625D613CD8E0}" type="datetimeFigureOut">
              <a:rPr lang="en-US" smtClean="0"/>
              <a:t>2/17/19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2020572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42F7A83-F760-46BF-BAD5-625D613CD8E0}" type="datetimeFigureOut">
              <a:rPr lang="en-US" smtClean="0"/>
              <a:t>2/17/19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601332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2F7A83-F760-46BF-BAD5-625D613CD8E0}" type="datetimeFigureOut">
              <a:rPr lang="en-US" smtClean="0"/>
              <a:t>2/17/19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33453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2F7A83-F760-46BF-BAD5-625D613CD8E0}" type="datetimeFigureOut">
              <a:rPr lang="en-US" smtClean="0"/>
              <a:t>2/17/19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6471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3076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799938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E42F7A83-F760-46BF-BAD5-625D613CD8E0}" type="datetimeFigureOut">
              <a:rPr lang="en-US" smtClean="0"/>
              <a:t>2/17/19</a:t>
            </a:fld>
            <a:endParaRPr lang="en-US" dirty="0"/>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4C23B367-5446-4D06-8D80-CA8F3827901D}" type="slidenum">
              <a:rPr lang="en-US" smtClean="0"/>
              <a:t>‹#›</a:t>
            </a:fld>
            <a:endParaRPr lang="en-US" dirty="0"/>
          </a:p>
        </p:txBody>
      </p:sp>
    </p:spTree>
    <p:extLst>
      <p:ext uri="{BB962C8B-B14F-4D97-AF65-F5344CB8AC3E}">
        <p14:creationId xmlns:p14="http://schemas.microsoft.com/office/powerpoint/2010/main" val="18374394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ti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png"/><Relationship Id="rId8" Type="http://schemas.openxmlformats.org/officeDocument/2006/relationships/image" Target="../media/image6.tiff"/><Relationship Id="rId9" Type="http://schemas.openxmlformats.org/officeDocument/2006/relationships/image" Target="../media/image7.jpeg"/><Relationship Id="rId10"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p:cNvSpPr>
          <p:nvPr/>
        </p:nvSpPr>
        <p:spPr>
          <a:xfrm>
            <a:off x="0" y="0"/>
            <a:ext cx="38404800" cy="32918400"/>
          </a:xfrm>
          <a:prstGeom prst="rect">
            <a:avLst/>
          </a:prstGeom>
          <a:gradFill flip="none" rotWithShape="1">
            <a:gsLst>
              <a:gs pos="23000">
                <a:schemeClr val="accent1">
                  <a:lumMod val="40000"/>
                  <a:lumOff val="60000"/>
                </a:schemeClr>
              </a:gs>
              <a:gs pos="67000">
                <a:schemeClr val="accent1">
                  <a:satMod val="110000"/>
                  <a:lumMod val="100000"/>
                  <a:shade val="100000"/>
                </a:schemeClr>
              </a:gs>
              <a:gs pos="100000">
                <a:schemeClr val="accent1">
                  <a:lumMod val="50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532" dirty="0"/>
          </a:p>
        </p:txBody>
      </p:sp>
      <p:pic>
        <p:nvPicPr>
          <p:cNvPr id="126" name="Picture 125"/>
          <p:cNvPicPr>
            <a:picLocks noChangeAspect="1"/>
          </p:cNvPicPr>
          <p:nvPr/>
        </p:nvPicPr>
        <p:blipFill rotWithShape="1">
          <a:blip r:embed="rId3" cstate="print">
            <a:extLst>
              <a:ext uri="{28A0092B-C50C-407E-A947-70E740481C1C}">
                <a14:useLocalDpi xmlns:a14="http://schemas.microsoft.com/office/drawing/2010/main" val="0"/>
              </a:ext>
            </a:extLst>
          </a:blip>
          <a:srcRect l="4887" t="-22" r="22613" b="88049"/>
          <a:stretch/>
        </p:blipFill>
        <p:spPr>
          <a:xfrm>
            <a:off x="-457200" y="-585635"/>
            <a:ext cx="39449829" cy="7925005"/>
          </a:xfrm>
          <a:prstGeom prst="roundRect">
            <a:avLst>
              <a:gd name="adj" fmla="val 0"/>
            </a:avLst>
          </a:prstGeom>
          <a:effectLst>
            <a:softEdge rad="241300"/>
          </a:effectLst>
        </p:spPr>
      </p:pic>
      <p:sp>
        <p:nvSpPr>
          <p:cNvPr id="2" name="Rounded Rectangle 1"/>
          <p:cNvSpPr/>
          <p:nvPr/>
        </p:nvSpPr>
        <p:spPr>
          <a:xfrm>
            <a:off x="196072" y="411920"/>
            <a:ext cx="37842968" cy="4393971"/>
          </a:xfrm>
          <a:prstGeom prst="round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t" anchorCtr="0">
            <a:normAutofit fontScale="92500" lnSpcReduction="10000"/>
          </a:bodyPr>
          <a:lstStyle/>
          <a:p>
            <a:pPr algn="ctr"/>
            <a:r>
              <a:rPr lang="en-US" sz="9240" dirty="0" smtClean="0">
                <a:solidFill>
                  <a:schemeClr val="tx1"/>
                </a:solidFill>
              </a:rPr>
              <a:t>Effects of Light on Fish Diets and Macroinvertebrate</a:t>
            </a:r>
          </a:p>
          <a:p>
            <a:pPr algn="ctr"/>
            <a:r>
              <a:rPr lang="en-US" sz="9240" dirty="0" smtClean="0">
                <a:solidFill>
                  <a:schemeClr val="tx1"/>
                </a:solidFill>
              </a:rPr>
              <a:t> Community Assemblage</a:t>
            </a:r>
            <a:endParaRPr lang="en-US" sz="9240" dirty="0">
              <a:solidFill>
                <a:schemeClr val="tx1"/>
              </a:solidFill>
            </a:endParaRPr>
          </a:p>
          <a:p>
            <a:pPr algn="ctr"/>
            <a:r>
              <a:rPr lang="en-US" sz="5250" dirty="0" smtClean="0">
                <a:solidFill>
                  <a:schemeClr val="tx1"/>
                </a:solidFill>
              </a:rPr>
              <a:t>Cedar </a:t>
            </a:r>
            <a:r>
              <a:rPr lang="en-US" sz="5250" dirty="0">
                <a:solidFill>
                  <a:schemeClr val="tx1"/>
                </a:solidFill>
              </a:rPr>
              <a:t>Mackaness</a:t>
            </a:r>
            <a:r>
              <a:rPr lang="en-US" sz="5250" baseline="30000" dirty="0">
                <a:solidFill>
                  <a:schemeClr val="tx1"/>
                </a:solidFill>
              </a:rPr>
              <a:t>1*</a:t>
            </a:r>
            <a:r>
              <a:rPr lang="en-US" sz="5250" dirty="0">
                <a:solidFill>
                  <a:schemeClr val="tx1"/>
                </a:solidFill>
              </a:rPr>
              <a:t>, Allison Swartz, &amp; Dana R. Warren</a:t>
            </a:r>
            <a:r>
              <a:rPr lang="en-US" sz="5250" baseline="30000" dirty="0">
                <a:solidFill>
                  <a:schemeClr val="tx1"/>
                </a:solidFill>
              </a:rPr>
              <a:t>1,2</a:t>
            </a:r>
            <a:endParaRPr lang="en-US" sz="5250" dirty="0">
              <a:solidFill>
                <a:schemeClr val="tx1"/>
              </a:solidFill>
            </a:endParaRPr>
          </a:p>
          <a:p>
            <a:pPr algn="ctr"/>
            <a:r>
              <a:rPr lang="en-US" sz="3200" baseline="30000" dirty="0">
                <a:solidFill>
                  <a:schemeClr val="tx1"/>
                </a:solidFill>
              </a:rPr>
              <a:t>1</a:t>
            </a:r>
            <a:r>
              <a:rPr lang="en-US" sz="3200" dirty="0">
                <a:solidFill>
                  <a:schemeClr val="tx1"/>
                </a:solidFill>
              </a:rPr>
              <a:t>Department of Fisheries and </a:t>
            </a:r>
            <a:r>
              <a:rPr lang="en-US" sz="3200" dirty="0" smtClean="0">
                <a:solidFill>
                  <a:schemeClr val="tx1"/>
                </a:solidFill>
              </a:rPr>
              <a:t>Wildlife - Oregon </a:t>
            </a:r>
            <a:r>
              <a:rPr lang="en-US" sz="3200" dirty="0">
                <a:solidFill>
                  <a:schemeClr val="tx1"/>
                </a:solidFill>
              </a:rPr>
              <a:t>State University </a:t>
            </a:r>
            <a:r>
              <a:rPr lang="en-US" sz="3200" dirty="0" smtClean="0">
                <a:solidFill>
                  <a:schemeClr val="tx1"/>
                </a:solidFill>
              </a:rPr>
              <a:t>2, Department </a:t>
            </a:r>
            <a:r>
              <a:rPr lang="en-US" sz="3200" dirty="0">
                <a:solidFill>
                  <a:schemeClr val="tx1"/>
                </a:solidFill>
              </a:rPr>
              <a:t>of Forests Ecosystems and </a:t>
            </a:r>
            <a:r>
              <a:rPr lang="en-US" sz="3200" dirty="0" smtClean="0">
                <a:solidFill>
                  <a:schemeClr val="tx1"/>
                </a:solidFill>
              </a:rPr>
              <a:t>Society - Oregon </a:t>
            </a:r>
            <a:r>
              <a:rPr lang="en-US" sz="3200" dirty="0">
                <a:solidFill>
                  <a:schemeClr val="tx1"/>
                </a:solidFill>
              </a:rPr>
              <a:t>State University</a:t>
            </a:r>
          </a:p>
          <a:p>
            <a:pPr algn="ctr"/>
            <a:r>
              <a:rPr lang="en-US" sz="3200" i="1" baseline="30000" dirty="0">
                <a:solidFill>
                  <a:schemeClr val="tx1"/>
                </a:solidFill>
              </a:rPr>
              <a:t>*</a:t>
            </a:r>
            <a:r>
              <a:rPr lang="en-US" sz="3200" i="1" dirty="0">
                <a:solidFill>
                  <a:schemeClr val="tx1"/>
                </a:solidFill>
              </a:rPr>
              <a:t>corresponding author: </a:t>
            </a:r>
            <a:r>
              <a:rPr lang="en-US" sz="3200" i="1" dirty="0" err="1">
                <a:solidFill>
                  <a:schemeClr val="tx1"/>
                </a:solidFill>
              </a:rPr>
              <a:t>mackanec@oregonstate.edu</a:t>
            </a:r>
            <a:endParaRPr lang="en-US" sz="3200" dirty="0">
              <a:solidFill>
                <a:schemeClr val="tx1"/>
              </a:solidFill>
            </a:endParaRPr>
          </a:p>
          <a:p>
            <a:pPr algn="ctr"/>
            <a:endParaRPr lang="en-US" sz="6532" dirty="0">
              <a:solidFill>
                <a:schemeClr val="tx1"/>
              </a:solidFill>
            </a:endParaRPr>
          </a:p>
        </p:txBody>
      </p:sp>
      <p:sp>
        <p:nvSpPr>
          <p:cNvPr id="12" name="Rounded Rectangle 11"/>
          <p:cNvSpPr/>
          <p:nvPr/>
        </p:nvSpPr>
        <p:spPr>
          <a:xfrm>
            <a:off x="411480" y="5362612"/>
            <a:ext cx="12252960" cy="12503726"/>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Background</a:t>
            </a:r>
            <a:endParaRPr lang="en-US" sz="800" dirty="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Riparian forests in the PNW have been heavily harvested, leaving dense, second growth vegetation that shades out streams.  As these forests undergo stand development, tree mortality and natural disturbances will increase canopy heterogeneity and light availability. </a:t>
            </a: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pPr algn="ctr"/>
            <a:r>
              <a:rPr lang="en-US" sz="2800" dirty="0"/>
              <a:t>Figure 1.  Cartoon </a:t>
            </a:r>
            <a:r>
              <a:rPr lang="en-US" sz="2800" dirty="0" smtClean="0"/>
              <a:t>illustrating second growth forests have closed canopies, </a:t>
            </a:r>
            <a:r>
              <a:rPr lang="en-US" sz="2800" dirty="0"/>
              <a:t>whereas </a:t>
            </a:r>
            <a:r>
              <a:rPr lang="en-US" sz="2800" dirty="0" smtClean="0"/>
              <a:t>old-growth and mature stands have canopy gaps allowing light to reach the stream benthos.</a:t>
            </a:r>
          </a:p>
          <a:p>
            <a:pPr algn="ctr"/>
            <a:endParaRPr lang="en-US" sz="1800" dirty="0" smtClean="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Under current conditions we would expect: dense canopies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light limited GPP </a:t>
            </a:r>
            <a:r>
              <a:rPr lang="en-US" sz="4000" dirty="0" smtClean="0">
                <a:solidFill>
                  <a:schemeClr val="bg1"/>
                </a:solidFill>
                <a:ea typeface="Bangla Sangam MN" charset="0"/>
                <a:cs typeface="Bangla Sangam MN" charset="0"/>
                <a:sym typeface="Wingdings"/>
              </a:rPr>
              <a:t></a:t>
            </a:r>
            <a:r>
              <a:rPr lang="en-US" sz="4000" dirty="0" smtClean="0">
                <a:solidFill>
                  <a:schemeClr val="bg1"/>
                </a:solidFill>
                <a:ea typeface="Bangla Sangam MN" charset="0"/>
                <a:cs typeface="Bangla Sangam MN" charset="0"/>
              </a:rPr>
              <a:t> low abundance of herbivorous invertebrates. </a:t>
            </a:r>
          </a:p>
        </p:txBody>
      </p:sp>
      <p:sp>
        <p:nvSpPr>
          <p:cNvPr id="33" name="Rounded Rectangle 32"/>
          <p:cNvSpPr/>
          <p:nvPr/>
        </p:nvSpPr>
        <p:spPr>
          <a:xfrm>
            <a:off x="329475" y="18094640"/>
            <a:ext cx="12252960" cy="4550073"/>
          </a:xfrm>
          <a:prstGeom prst="roundRect">
            <a:avLst>
              <a:gd name="adj" fmla="val 13869"/>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Study Questions</a:t>
            </a:r>
          </a:p>
          <a:p>
            <a:r>
              <a:rPr lang="en-US" sz="4000" dirty="0" smtClean="0">
                <a:solidFill>
                  <a:schemeClr val="bg1"/>
                </a:solidFill>
                <a:ea typeface="Bangla Sangam MN" charset="0"/>
                <a:cs typeface="Bangla Sangam MN" charset="0"/>
              </a:rPr>
              <a:t>Given current light conditions, will a canopy gap affect the macroinvertebrate community</a:t>
            </a:r>
            <a:r>
              <a:rPr lang="en-US" sz="4000" dirty="0" smtClean="0">
                <a:solidFill>
                  <a:schemeClr val="bg1"/>
                </a:solidFill>
                <a:ea typeface="Bangla Sangam MN" charset="0"/>
                <a:cs typeface="Bangla Sangam MN" charset="0"/>
              </a:rPr>
              <a:t>?</a:t>
            </a:r>
          </a:p>
          <a:p>
            <a:endParaRPr lang="en-US" sz="1800" dirty="0" smtClean="0">
              <a:solidFill>
                <a:schemeClr val="bg1"/>
              </a:solidFill>
              <a:ea typeface="Bangla Sangam MN" charset="0"/>
              <a:cs typeface="Bangla Sangam MN" charset="0"/>
            </a:endParaRPr>
          </a:p>
          <a:p>
            <a:r>
              <a:rPr lang="en-US" sz="4000" dirty="0" smtClean="0">
                <a:solidFill>
                  <a:schemeClr val="bg1"/>
                </a:solidFill>
                <a:ea typeface="Bangla Sangam MN" charset="0"/>
                <a:cs typeface="Bangla Sangam MN" charset="0"/>
              </a:rPr>
              <a:t>Canopy opening manipulations will result in increases in herbivorous invertebrates which will be reflected in fish diets. </a:t>
            </a:r>
            <a:endParaRPr lang="en-US" sz="4000" dirty="0">
              <a:solidFill>
                <a:schemeClr val="bg1"/>
              </a:solidFill>
              <a:ea typeface="Bangla Sangam MN" charset="0"/>
              <a:cs typeface="Bangla Sangam MN" charset="0"/>
            </a:endParaRPr>
          </a:p>
        </p:txBody>
      </p:sp>
      <p:sp>
        <p:nvSpPr>
          <p:cNvPr id="153" name="Rounded Rectangle 152"/>
          <p:cNvSpPr/>
          <p:nvPr/>
        </p:nvSpPr>
        <p:spPr>
          <a:xfrm>
            <a:off x="25696769" y="16048913"/>
            <a:ext cx="12252960" cy="12820001"/>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Conclusions</a:t>
            </a:r>
            <a:endParaRPr lang="en-US" sz="5400" dirty="0">
              <a:solidFill>
                <a:schemeClr val="bg1"/>
              </a:solidFill>
              <a:latin typeface="+mj-lt"/>
              <a:ea typeface="Bangla Sangam MN" charset="0"/>
              <a:cs typeface="Bangla Sangam MN" charset="0"/>
            </a:endParaRPr>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40756" y="2608906"/>
            <a:ext cx="2660143" cy="2048587"/>
          </a:xfrm>
          <a:prstGeom prst="rect">
            <a:avLst/>
          </a:prstGeom>
        </p:spPr>
      </p:pic>
      <p:sp>
        <p:nvSpPr>
          <p:cNvPr id="129" name="Rounded Rectangle 128"/>
          <p:cNvSpPr/>
          <p:nvPr/>
        </p:nvSpPr>
        <p:spPr>
          <a:xfrm>
            <a:off x="25554705" y="29374371"/>
            <a:ext cx="12252960" cy="2744840"/>
          </a:xfrm>
          <a:prstGeom prst="roundRect">
            <a:avLst>
              <a:gd name="adj" fmla="val 13163"/>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4400" dirty="0" smtClean="0">
                <a:solidFill>
                  <a:schemeClr val="bg1"/>
                </a:solidFill>
                <a:latin typeface="+mj-lt"/>
                <a:ea typeface="Bangla Sangam MN" charset="0"/>
                <a:cs typeface="Bangla Sangam MN" charset="0"/>
              </a:rPr>
              <a:t>Acknowledgements</a:t>
            </a:r>
            <a:r>
              <a:rPr lang="en-US" sz="4400" dirty="0" smtClean="0">
                <a:solidFill>
                  <a:schemeClr val="bg1"/>
                </a:solidFill>
                <a:latin typeface="+mj-lt"/>
                <a:ea typeface="Bangla Sangam MN" charset="0"/>
                <a:cs typeface="Bangla Sangam MN" charset="0"/>
              </a:rPr>
              <a:t>:</a:t>
            </a:r>
          </a:p>
          <a:p>
            <a:r>
              <a:rPr lang="en-US" sz="4400" dirty="0" smtClean="0">
                <a:solidFill>
                  <a:schemeClr val="bg1"/>
                </a:solidFill>
                <a:latin typeface="+mj-lt"/>
                <a:ea typeface="Bangla Sangam MN" charset="0"/>
                <a:cs typeface="Bangla Sangam MN" charset="0"/>
              </a:rPr>
              <a:t>References:  </a:t>
            </a:r>
            <a:endParaRPr lang="en-US" sz="4400" dirty="0">
              <a:solidFill>
                <a:schemeClr val="tx1"/>
              </a:solidFill>
              <a:latin typeface="+mj-lt"/>
              <a:ea typeface="Bangla Sangam MN" charset="0"/>
              <a:cs typeface="Bangla Sangam MN" charset="0"/>
            </a:endParaRPr>
          </a:p>
        </p:txBody>
      </p:sp>
      <p:pic>
        <p:nvPicPr>
          <p:cNvPr id="5" name="Picture 4"/>
          <p:cNvPicPr>
            <a:picLocks noChangeAspect="1"/>
          </p:cNvPicPr>
          <p:nvPr/>
        </p:nvPicPr>
        <p:blipFill>
          <a:blip r:embed="rId5"/>
          <a:stretch>
            <a:fillRect/>
          </a:stretch>
        </p:blipFill>
        <p:spPr>
          <a:xfrm>
            <a:off x="982041" y="1673063"/>
            <a:ext cx="6526683" cy="2084962"/>
          </a:xfrm>
          <a:prstGeom prst="rect">
            <a:avLst/>
          </a:prstGeom>
        </p:spPr>
      </p:pic>
      <p:sp>
        <p:nvSpPr>
          <p:cNvPr id="130" name="Rounded Rectangle 129"/>
          <p:cNvSpPr>
            <a:spLocks noChangeAspect="1"/>
          </p:cNvSpPr>
          <p:nvPr/>
        </p:nvSpPr>
        <p:spPr>
          <a:xfrm>
            <a:off x="329475" y="22873015"/>
            <a:ext cx="12252960" cy="9246196"/>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Methods</a:t>
            </a:r>
          </a:p>
          <a:p>
            <a:pPr marL="571500" indent="-571500">
              <a:buFont typeface="Arial" charset="0"/>
              <a:buChar char="•"/>
            </a:pPr>
            <a:r>
              <a:rPr lang="en-US" sz="4000" dirty="0" smtClean="0">
                <a:solidFill>
                  <a:schemeClr val="bg1"/>
                </a:solidFill>
                <a:ea typeface="Bangla Sangam MN" charset="0"/>
                <a:cs typeface="Bangla Sangam MN" charset="0"/>
              </a:rPr>
              <a:t>Sampled 5 reach pairs over 2 years.  A canopy gap (~40 m. diameter) was cut in the treatment reach in between sampling years.</a:t>
            </a:r>
          </a:p>
          <a:p>
            <a:pPr marL="571500" indent="-571500">
              <a:buFont typeface="Arial" charset="0"/>
              <a:buChar char="•"/>
            </a:pPr>
            <a:r>
              <a:rPr lang="en-US" sz="4000" dirty="0" smtClean="0">
                <a:solidFill>
                  <a:schemeClr val="bg1"/>
                </a:solidFill>
                <a:ea typeface="Bangla Sangam MN" charset="0"/>
                <a:cs typeface="Bangla Sangam MN" charset="0"/>
              </a:rPr>
              <a:t>Benthic samples were taken with a </a:t>
            </a:r>
            <a:r>
              <a:rPr lang="en-US" sz="4000" dirty="0" err="1" smtClean="0">
                <a:solidFill>
                  <a:schemeClr val="bg1"/>
                </a:solidFill>
                <a:ea typeface="Bangla Sangam MN" charset="0"/>
                <a:cs typeface="Bangla Sangam MN" charset="0"/>
              </a:rPr>
              <a:t>Surber</a:t>
            </a:r>
            <a:r>
              <a:rPr lang="en-US" sz="4000" dirty="0" smtClean="0">
                <a:solidFill>
                  <a:schemeClr val="bg1"/>
                </a:solidFill>
                <a:ea typeface="Bangla Sangam MN" charset="0"/>
                <a:cs typeface="Bangla Sangam MN" charset="0"/>
              </a:rPr>
              <a:t> Sampler and diets were collected via </a:t>
            </a:r>
            <a:r>
              <a:rPr lang="en-US" sz="4000" dirty="0" err="1" smtClean="0">
                <a:solidFill>
                  <a:schemeClr val="bg1"/>
                </a:solidFill>
                <a:ea typeface="Bangla Sangam MN" charset="0"/>
                <a:cs typeface="Bangla Sangam MN" charset="0"/>
              </a:rPr>
              <a:t>gastrolavage</a:t>
            </a:r>
            <a:r>
              <a:rPr lang="en-US" sz="4000" dirty="0" smtClean="0">
                <a:solidFill>
                  <a:schemeClr val="bg1"/>
                </a:solidFill>
                <a:ea typeface="Bangla Sangam MN" charset="0"/>
                <a:cs typeface="Bangla Sangam MN" charset="0"/>
              </a:rPr>
              <a:t>.</a:t>
            </a:r>
          </a:p>
          <a:p>
            <a:pPr marL="571500" indent="-571500">
              <a:buFont typeface="Arial" charset="0"/>
              <a:buChar char="•"/>
            </a:pPr>
            <a:r>
              <a:rPr lang="en-US" sz="4000" dirty="0" smtClean="0">
                <a:solidFill>
                  <a:schemeClr val="bg1"/>
                </a:solidFill>
                <a:ea typeface="Bangla Sangam MN" charset="0"/>
                <a:cs typeface="Bangla Sangam MN" charset="0"/>
              </a:rPr>
              <a:t>Benthic samples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LTU, diets were </a:t>
            </a:r>
            <a:r>
              <a:rPr lang="en-US" sz="4000" dirty="0" err="1" smtClean="0">
                <a:solidFill>
                  <a:schemeClr val="bg1"/>
                </a:solidFill>
                <a:ea typeface="Bangla Sangam MN" charset="0"/>
                <a:cs typeface="Bangla Sangam MN" charset="0"/>
              </a:rPr>
              <a:t>ID’ed</a:t>
            </a:r>
            <a:r>
              <a:rPr lang="en-US" sz="4000" dirty="0" smtClean="0">
                <a:solidFill>
                  <a:schemeClr val="bg1"/>
                </a:solidFill>
                <a:ea typeface="Bangla Sangam MN" charset="0"/>
                <a:cs typeface="Bangla Sangam MN" charset="0"/>
              </a:rPr>
              <a:t> to the </a:t>
            </a:r>
            <a:r>
              <a:rPr lang="en-US" sz="4000" dirty="0" smtClean="0">
                <a:solidFill>
                  <a:schemeClr val="bg1"/>
                </a:solidFill>
                <a:ea typeface="Bangla Sangam MN" charset="0"/>
                <a:cs typeface="Bangla Sangam MN" charset="0"/>
              </a:rPr>
              <a:t>family </a:t>
            </a:r>
            <a:r>
              <a:rPr lang="en-US" sz="4000" dirty="0" smtClean="0">
                <a:solidFill>
                  <a:schemeClr val="bg1"/>
                </a:solidFill>
                <a:ea typeface="Bangla Sangam MN" charset="0"/>
                <a:cs typeface="Bangla Sangam MN" charset="0"/>
              </a:rPr>
              <a:t>level.</a:t>
            </a:r>
          </a:p>
          <a:p>
            <a:pPr marL="571500" indent="-571500">
              <a:buFont typeface="Arial" charset="0"/>
              <a:buChar char="•"/>
            </a:pPr>
            <a:r>
              <a:rPr lang="en-US" sz="4000" dirty="0" smtClean="0">
                <a:solidFill>
                  <a:schemeClr val="bg1"/>
                </a:solidFill>
                <a:ea typeface="Bangla Sangam MN" charset="0"/>
                <a:cs typeface="Bangla Sangam MN" charset="0"/>
              </a:rPr>
              <a:t>Analyses were performed in R using the Vegan </a:t>
            </a:r>
            <a:r>
              <a:rPr lang="en-US" sz="4000" dirty="0" smtClean="0">
                <a:solidFill>
                  <a:schemeClr val="bg1"/>
                </a:solidFill>
                <a:ea typeface="Bangla Sangam MN" charset="0"/>
                <a:cs typeface="Bangla Sangam MN" charset="0"/>
              </a:rPr>
              <a:t>package</a:t>
            </a:r>
          </a:p>
          <a:p>
            <a:pPr marL="571500" indent="-571500">
              <a:buFont typeface="Arial" charset="0"/>
              <a:buChar char="•"/>
            </a:pPr>
            <a:r>
              <a:rPr lang="en-US" sz="4000" dirty="0" smtClean="0">
                <a:solidFill>
                  <a:schemeClr val="bg1"/>
                </a:solidFill>
                <a:ea typeface="Bangla Sangam MN" charset="0"/>
                <a:cs typeface="Bangla Sangam MN" charset="0"/>
              </a:rPr>
              <a:t>Study location:</a:t>
            </a:r>
            <a:endParaRPr lang="en-US" sz="4000" dirty="0" smtClean="0">
              <a:solidFill>
                <a:schemeClr val="bg1"/>
              </a:solidFill>
              <a:ea typeface="Bangla Sangam MN" charset="0"/>
              <a:cs typeface="Bangla Sangam MN" charset="0"/>
            </a:endParaRPr>
          </a:p>
          <a:p>
            <a:endParaRPr lang="en-US" sz="4400" dirty="0">
              <a:solidFill>
                <a:schemeClr val="bg1"/>
              </a:solidFill>
              <a:ea typeface="Bangla Sangam MN" charset="0"/>
              <a:cs typeface="Bangla Sangam MN" charset="0"/>
            </a:endParaRPr>
          </a:p>
        </p:txBody>
      </p:sp>
      <p:pic>
        <p:nvPicPr>
          <p:cNvPr id="7" name="Picture 6"/>
          <p:cNvPicPr>
            <a:picLocks noChangeAspect="1"/>
          </p:cNvPicPr>
          <p:nvPr/>
        </p:nvPicPr>
        <p:blipFill>
          <a:blip r:embed="rId6"/>
          <a:stretch>
            <a:fillRect/>
          </a:stretch>
        </p:blipFill>
        <p:spPr>
          <a:xfrm>
            <a:off x="4714446" y="29352770"/>
            <a:ext cx="3059660" cy="2377087"/>
          </a:xfrm>
          <a:prstGeom prst="rect">
            <a:avLst/>
          </a:prstGeom>
        </p:spPr>
      </p:pic>
      <p:sp>
        <p:nvSpPr>
          <p:cNvPr id="8" name="Oval 7"/>
          <p:cNvSpPr/>
          <p:nvPr/>
        </p:nvSpPr>
        <p:spPr>
          <a:xfrm>
            <a:off x="5558786" y="30487191"/>
            <a:ext cx="132080" cy="10824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a typeface="Bangla Sangam MN" charset="0"/>
              <a:cs typeface="Bangla Sangam MN" charset="0"/>
            </a:endParaRPr>
          </a:p>
        </p:txBody>
      </p:sp>
      <p:grpSp>
        <p:nvGrpSpPr>
          <p:cNvPr id="133" name="Group 132">
            <a:extLst>
              <a:ext uri="{FF2B5EF4-FFF2-40B4-BE49-F238E27FC236}">
                <a16:creationId xmlns="" xmlns:a16="http://schemas.microsoft.com/office/drawing/2014/main" id="{DB0E3630-580A-B64A-998B-94F915AF2FB8}"/>
              </a:ext>
            </a:extLst>
          </p:cNvPr>
          <p:cNvGrpSpPr/>
          <p:nvPr/>
        </p:nvGrpSpPr>
        <p:grpSpPr>
          <a:xfrm>
            <a:off x="1864624" y="10378772"/>
            <a:ext cx="9332087" cy="3395839"/>
            <a:chOff x="674059" y="16948418"/>
            <a:chExt cx="9194461" cy="4791864"/>
          </a:xfrm>
        </p:grpSpPr>
        <p:grpSp>
          <p:nvGrpSpPr>
            <p:cNvPr id="134" name="Group 133">
              <a:extLst>
                <a:ext uri="{FF2B5EF4-FFF2-40B4-BE49-F238E27FC236}">
                  <a16:creationId xmlns="" xmlns:a16="http://schemas.microsoft.com/office/drawing/2014/main" id="{0ED9C8A1-A833-0242-877B-D541AE91FA96}"/>
                </a:ext>
              </a:extLst>
            </p:cNvPr>
            <p:cNvGrpSpPr/>
            <p:nvPr/>
          </p:nvGrpSpPr>
          <p:grpSpPr>
            <a:xfrm>
              <a:off x="686906" y="16948418"/>
              <a:ext cx="9181614" cy="4791864"/>
              <a:chOff x="8499423" y="230986"/>
              <a:chExt cx="3385795" cy="1685708"/>
            </a:xfrm>
          </p:grpSpPr>
          <p:pic>
            <p:nvPicPr>
              <p:cNvPr id="136" name="Picture 135">
                <a:extLst>
                  <a:ext uri="{FF2B5EF4-FFF2-40B4-BE49-F238E27FC236}">
                    <a16:creationId xmlns="" xmlns:a16="http://schemas.microsoft.com/office/drawing/2014/main" id="{D2012CCC-BF51-5142-AE9F-B089AD2EB2AC}"/>
                  </a:ext>
                </a:extLst>
              </p:cNvPr>
              <p:cNvPicPr>
                <a:picLocks noChangeAspect="1"/>
              </p:cNvPicPr>
              <p:nvPr/>
            </p:nvPicPr>
            <p:blipFill rotWithShape="1">
              <a:blip r:embed="rId7">
                <a:extLst>
                  <a:ext uri="{28A0092B-C50C-407E-A947-70E740481C1C}">
                    <a14:useLocalDpi xmlns:a14="http://schemas.microsoft.com/office/drawing/2010/main" val="0"/>
                  </a:ext>
                </a:extLst>
              </a:blip>
              <a:srcRect l="37075" t="4112" r="1451" b="69697"/>
              <a:stretch/>
            </p:blipFill>
            <p:spPr>
              <a:xfrm>
                <a:off x="8499423" y="243636"/>
                <a:ext cx="3385795" cy="1670763"/>
              </a:xfrm>
              <a:prstGeom prst="rect">
                <a:avLst/>
              </a:prstGeom>
            </p:spPr>
          </p:pic>
          <p:sp>
            <p:nvSpPr>
              <p:cNvPr id="137" name="Rectangle 136">
                <a:extLst>
                  <a:ext uri="{FF2B5EF4-FFF2-40B4-BE49-F238E27FC236}">
                    <a16:creationId xmlns="" xmlns:a16="http://schemas.microsoft.com/office/drawing/2014/main" id="{638EA9B3-754A-4C4A-AFB5-0EFEEC6AB6CD}"/>
                  </a:ext>
                </a:extLst>
              </p:cNvPr>
              <p:cNvSpPr/>
              <p:nvPr/>
            </p:nvSpPr>
            <p:spPr>
              <a:xfrm>
                <a:off x="8499423" y="230986"/>
                <a:ext cx="1692898"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8" name="Rectangle 137">
                <a:extLst>
                  <a:ext uri="{FF2B5EF4-FFF2-40B4-BE49-F238E27FC236}">
                    <a16:creationId xmlns="" xmlns:a16="http://schemas.microsoft.com/office/drawing/2014/main" id="{FF0D9768-97DE-204B-9B4C-A4E556D6444D}"/>
                  </a:ext>
                </a:extLst>
              </p:cNvPr>
              <p:cNvSpPr/>
              <p:nvPr/>
            </p:nvSpPr>
            <p:spPr>
              <a:xfrm>
                <a:off x="10197058" y="230986"/>
                <a:ext cx="1688160"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139" name="Rectangle 138">
                <a:extLst>
                  <a:ext uri="{FF2B5EF4-FFF2-40B4-BE49-F238E27FC236}">
                    <a16:creationId xmlns="" xmlns:a16="http://schemas.microsoft.com/office/drawing/2014/main" id="{75ED9975-00F2-6542-B8C0-7E3239CF227C}"/>
                  </a:ext>
                </a:extLst>
              </p:cNvPr>
              <p:cNvSpPr/>
              <p:nvPr/>
            </p:nvSpPr>
            <p:spPr>
              <a:xfrm>
                <a:off x="11065677" y="1028494"/>
                <a:ext cx="183709" cy="888200"/>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2" name="Rectangle 141">
                <a:extLst>
                  <a:ext uri="{FF2B5EF4-FFF2-40B4-BE49-F238E27FC236}">
                    <a16:creationId xmlns="" xmlns:a16="http://schemas.microsoft.com/office/drawing/2014/main" id="{AA8027AC-952F-EF49-A260-951B37819678}"/>
                  </a:ext>
                </a:extLst>
              </p:cNvPr>
              <p:cNvSpPr/>
              <p:nvPr/>
            </p:nvSpPr>
            <p:spPr>
              <a:xfrm>
                <a:off x="10563596" y="1028494"/>
                <a:ext cx="129536" cy="874116"/>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3" name="Rectangle 142">
                <a:extLst>
                  <a:ext uri="{FF2B5EF4-FFF2-40B4-BE49-F238E27FC236}">
                    <a16:creationId xmlns="" xmlns:a16="http://schemas.microsoft.com/office/drawing/2014/main" id="{98F7A76B-C8B1-E849-8C88-76B5FF6CEB10}"/>
                  </a:ext>
                </a:extLst>
              </p:cNvPr>
              <p:cNvSpPr/>
              <p:nvPr/>
            </p:nvSpPr>
            <p:spPr>
              <a:xfrm>
                <a:off x="11582111" y="981406"/>
                <a:ext cx="45719" cy="93528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sp>
          <p:nvSpPr>
            <p:cNvPr id="135" name="Rectangle 134">
              <a:extLst>
                <a:ext uri="{FF2B5EF4-FFF2-40B4-BE49-F238E27FC236}">
                  <a16:creationId xmlns="" xmlns:a16="http://schemas.microsoft.com/office/drawing/2014/main" id="{07134219-D8E8-404C-A230-D683419676BF}"/>
                </a:ext>
              </a:extLst>
            </p:cNvPr>
            <p:cNvSpPr/>
            <p:nvPr/>
          </p:nvSpPr>
          <p:spPr>
            <a:xfrm>
              <a:off x="674059" y="16948419"/>
              <a:ext cx="9168201" cy="478534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4" name="Picture 143">
            <a:extLst>
              <a:ext uri="{FF2B5EF4-FFF2-40B4-BE49-F238E27FC236}">
                <a16:creationId xmlns="" xmlns:a16="http://schemas.microsoft.com/office/drawing/2014/main" id="{734286BF-CE2D-1E42-9AD0-030E8F40DF97}"/>
              </a:ext>
            </a:extLst>
          </p:cNvPr>
          <p:cNvPicPr>
            <a:picLocks noChangeAspect="1"/>
          </p:cNvPicPr>
          <p:nvPr/>
        </p:nvPicPr>
        <p:blipFill>
          <a:blip r:embed="rId8"/>
          <a:stretch>
            <a:fillRect/>
          </a:stretch>
        </p:blipFill>
        <p:spPr>
          <a:xfrm>
            <a:off x="35368997" y="2465212"/>
            <a:ext cx="2206932" cy="2206932"/>
          </a:xfrm>
          <a:prstGeom prst="rect">
            <a:avLst/>
          </a:prstGeom>
        </p:spPr>
      </p:pic>
      <p:pic>
        <p:nvPicPr>
          <p:cNvPr id="145" name="Picture 12" descr="fs_shield_color">
            <a:extLst>
              <a:ext uri="{FF2B5EF4-FFF2-40B4-BE49-F238E27FC236}">
                <a16:creationId xmlns="" xmlns:a16="http://schemas.microsoft.com/office/drawing/2014/main" id="{C4E7EE42-B3B4-2A4C-9624-236E3119D687}"/>
              </a:ext>
            </a:extLst>
          </p:cNvPr>
          <p:cNvPicPr>
            <a:picLocks noChangeAspect="1" noChangeArrowheads="1"/>
          </p:cNvPicPr>
          <p:nvPr/>
        </p:nvPicPr>
        <p:blipFill>
          <a:blip r:embed="rId9" cstate="print"/>
          <a:srcRect/>
          <a:stretch>
            <a:fillRect/>
          </a:stretch>
        </p:blipFill>
        <p:spPr bwMode="auto">
          <a:xfrm>
            <a:off x="34442430" y="772607"/>
            <a:ext cx="1836299" cy="1836299"/>
          </a:xfrm>
          <a:prstGeom prst="rect">
            <a:avLst/>
          </a:prstGeom>
          <a:noFill/>
          <a:ln w="9525">
            <a:noFill/>
            <a:miter lim="800000"/>
            <a:headEnd/>
            <a:tailEnd/>
          </a:ln>
        </p:spPr>
      </p:pic>
      <p:cxnSp>
        <p:nvCxnSpPr>
          <p:cNvPr id="13" name="Straight Arrow Connector 12"/>
          <p:cNvCxnSpPr/>
          <p:nvPr/>
        </p:nvCxnSpPr>
        <p:spPr>
          <a:xfrm>
            <a:off x="2603985" y="10553977"/>
            <a:ext cx="1" cy="1431366"/>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flipH="1">
            <a:off x="3611150" y="10494566"/>
            <a:ext cx="2630"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4" name="Straight Arrow Connector 153"/>
          <p:cNvCxnSpPr/>
          <p:nvPr/>
        </p:nvCxnSpPr>
        <p:spPr>
          <a:xfrm>
            <a:off x="4714446" y="10494566"/>
            <a:ext cx="3261"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p:nvPr/>
        </p:nvCxnSpPr>
        <p:spPr>
          <a:xfrm flipH="1">
            <a:off x="5724872" y="10494566"/>
            <a:ext cx="5574"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9159714" y="10630946"/>
            <a:ext cx="2563" cy="31286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endCxn id="142" idx="2"/>
          </p:cNvCxnSpPr>
          <p:nvPr/>
        </p:nvCxnSpPr>
        <p:spPr>
          <a:xfrm>
            <a:off x="7737351" y="10494566"/>
            <a:ext cx="0" cy="3251673"/>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flipH="1">
            <a:off x="9704551" y="10630946"/>
            <a:ext cx="15575" cy="134242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6781200" y="10494566"/>
            <a:ext cx="33268" cy="1520277"/>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p:cNvCxnSpPr/>
          <p:nvPr/>
        </p:nvCxnSpPr>
        <p:spPr>
          <a:xfrm>
            <a:off x="10435202" y="10553977"/>
            <a:ext cx="0" cy="3198945"/>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flipH="1">
            <a:off x="10808268" y="10553977"/>
            <a:ext cx="2178" cy="14551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sp>
        <p:nvSpPr>
          <p:cNvPr id="183" name="Rounded Rectangle 182"/>
          <p:cNvSpPr/>
          <p:nvPr/>
        </p:nvSpPr>
        <p:spPr>
          <a:xfrm>
            <a:off x="13141234" y="5423997"/>
            <a:ext cx="12252960" cy="10624916"/>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a:t>
            </a:r>
            <a:endParaRPr lang="en-US" sz="5400" dirty="0">
              <a:solidFill>
                <a:schemeClr val="bg1"/>
              </a:solidFill>
              <a:latin typeface="+mj-lt"/>
              <a:ea typeface="Bangla Sangam MN" charset="0"/>
              <a:cs typeface="Bangla Sangam MN" charset="0"/>
            </a:endParaRPr>
          </a:p>
        </p:txBody>
      </p:sp>
      <p:pic>
        <p:nvPicPr>
          <p:cNvPr id="54" name="Picture 5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616913" y="6993749"/>
            <a:ext cx="9360928" cy="8743752"/>
          </a:xfrm>
          <a:prstGeom prst="rect">
            <a:avLst/>
          </a:prstGeom>
        </p:spPr>
      </p:pic>
      <p:sp>
        <p:nvSpPr>
          <p:cNvPr id="185" name="Rounded Rectangle 184"/>
          <p:cNvSpPr/>
          <p:nvPr/>
        </p:nvSpPr>
        <p:spPr>
          <a:xfrm>
            <a:off x="25773017" y="5423997"/>
            <a:ext cx="12252960" cy="10313504"/>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a:t>
            </a:r>
            <a:endParaRPr lang="en-US" sz="5400" dirty="0">
              <a:solidFill>
                <a:schemeClr val="bg1"/>
              </a:solidFill>
              <a:latin typeface="+mj-lt"/>
              <a:ea typeface="Bangla Sangam MN" charset="0"/>
              <a:cs typeface="Bangla Sangam MN" charset="0"/>
            </a:endParaRPr>
          </a:p>
        </p:txBody>
      </p:sp>
      <p:sp>
        <p:nvSpPr>
          <p:cNvPr id="40" name="Rounded Rectangle 39"/>
          <p:cNvSpPr/>
          <p:nvPr/>
        </p:nvSpPr>
        <p:spPr>
          <a:xfrm>
            <a:off x="13054124" y="16459199"/>
            <a:ext cx="12252960" cy="15270657"/>
          </a:xfrm>
          <a:prstGeom prst="roundRect">
            <a:avLst>
              <a:gd name="adj" fmla="val 6024"/>
            </a:avLst>
          </a:prstGeom>
          <a:gradFill flip="none" rotWithShape="1">
            <a:gsLst>
              <a:gs pos="0">
                <a:schemeClr val="accent1">
                  <a:lumMod val="50000"/>
                </a:schemeClr>
              </a:gs>
              <a:gs pos="7000">
                <a:schemeClr val="accent5">
                  <a:lumMod val="75000"/>
                </a:schemeClr>
              </a:gs>
              <a:gs pos="9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a:t>
            </a:r>
            <a:endParaRPr lang="en-US" sz="5400" dirty="0">
              <a:solidFill>
                <a:schemeClr val="bg1"/>
              </a:solidFill>
              <a:latin typeface="+mj-lt"/>
              <a:ea typeface="Bangla Sangam MN" charset="0"/>
              <a:cs typeface="Bangla Sangam MN" charset="0"/>
            </a:endParaRPr>
          </a:p>
        </p:txBody>
      </p:sp>
    </p:spTree>
    <p:extLst>
      <p:ext uri="{BB962C8B-B14F-4D97-AF65-F5344CB8AC3E}">
        <p14:creationId xmlns:p14="http://schemas.microsoft.com/office/powerpoint/2010/main" val="3888746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3907</TotalTime>
  <Words>256</Words>
  <Application>Microsoft Macintosh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Bangla Sangam MN</vt:lpstr>
      <vt:lpstr>Calibri</vt:lpstr>
      <vt:lpstr>Calibri Light</vt:lpstr>
      <vt:lpstr>Wingdings</vt:lpstr>
      <vt:lpstr>Arial</vt:lpstr>
      <vt:lpstr>Office Theme</vt:lpstr>
      <vt:lpstr>PowerPoint Presentation</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Moffett, Aaron</dc:creator>
  <cp:lastModifiedBy>Mackaness, Cedar</cp:lastModifiedBy>
  <cp:revision>228</cp:revision>
  <dcterms:created xsi:type="dcterms:W3CDTF">2014-05-13T17:42:21Z</dcterms:created>
  <dcterms:modified xsi:type="dcterms:W3CDTF">2019-02-18T07:49:23Z</dcterms:modified>
</cp:coreProperties>
</file>

<file path=docProps/thumbnail.jpeg>
</file>